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3" r:id="rId9"/>
    <p:sldId id="266" r:id="rId10"/>
    <p:sldId id="267" r:id="rId11"/>
    <p:sldId id="268" r:id="rId12"/>
    <p:sldId id="269" r:id="rId13"/>
    <p:sldId id="271" r:id="rId14"/>
    <p:sldId id="272" r:id="rId15"/>
  </p:sldIdLst>
  <p:sldSz cx="12190413" cy="68595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3E421EDF-605A-4C62-A352-B8D26B87D2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8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d2def5d2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d2def5d2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4dd2def5d2_6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d2def5d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d2def5d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4dd2def5d2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d2def5d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d2def5d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4dd2def5d2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de7ae95a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de7ae95a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g4de7ae95ab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de7ae95a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4de7ae95a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2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dd2def5d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4dd2def5d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d2def5d2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dd2def5d2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d2def5d2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d2def5d2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4dd2def5d2_3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5471910" y="5162813"/>
            <a:ext cx="6718494" cy="54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None/>
              <a:defRPr sz="2000">
                <a:solidFill>
                  <a:srgbClr val="8B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5447133" y="3188658"/>
            <a:ext cx="6743271" cy="19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Arial"/>
              <a:buNone/>
              <a:defRPr sz="5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609521" y="1485578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500"/>
              <a:buNone/>
              <a:defRPr sz="2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609521" y="1485579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B685D"/>
              </a:buClr>
              <a:buSzPts val="4000"/>
              <a:buFont typeface="Arial"/>
              <a:buNone/>
              <a:defRPr sz="4000" b="1">
                <a:solidFill>
                  <a:srgbClr val="8B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/>
          <a:lstStyle>
            <a:lvl1pPr marL="457200" marR="0" lvl="0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7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10.m4a"/><Relationship Id="rId7" Type="http://schemas.openxmlformats.org/officeDocument/2006/relationships/image" Target="../media/image35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1.m4a"/><Relationship Id="rId7" Type="http://schemas.openxmlformats.org/officeDocument/2006/relationships/image" Target="../media/image39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12.m4a"/><Relationship Id="rId7" Type="http://schemas.openxmlformats.org/officeDocument/2006/relationships/image" Target="../media/image41.png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0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audio" Target="../media/media7.m4a"/><Relationship Id="rId7" Type="http://schemas.openxmlformats.org/officeDocument/2006/relationships/image" Target="../media/image13.jp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2.jp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audio" Target="../media/media8.m4a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microsoft.com/office/2007/relationships/media" Target="../media/media8.m4a"/><Relationship Id="rId16" Type="http://schemas.openxmlformats.org/officeDocument/2006/relationships/image" Target="../media/image30.png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10190104" y="5484975"/>
            <a:ext cx="1965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Index Voice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/>
          </p:nvPr>
        </p:nvSpPr>
        <p:spPr>
          <a:xfrm>
            <a:off x="5159100" y="3582200"/>
            <a:ext cx="63888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Arial"/>
              <a:buNone/>
            </a:pPr>
            <a:r>
              <a:rPr lang="ko-KR" sz="3000" b="1"/>
              <a:t>시각장애인을 위한 음성선택형 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Arial"/>
              <a:buNone/>
            </a:pPr>
            <a:r>
              <a:rPr lang="ko-KR" sz="3000" b="1"/>
              <a:t>AI Text Reading 시스템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24253B7-7CB0-4D9F-8919-FA4348F791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1718" y="5982275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1"/>
    </mc:Choice>
    <mc:Fallback>
      <p:transition spd="slow" advTm="8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91" objId="3"/>
        <p14:stopEvt time="7777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7025" y="1445759"/>
            <a:ext cx="7626449" cy="5221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>
                <a:solidFill>
                  <a:srgbClr val="FFFFFF"/>
                </a:solidFill>
              </a:rPr>
              <a:t>6. 기술 설명 - BackEnd</a:t>
            </a:r>
            <a:endParaRPr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007AE775-55A4-4BF5-B2D6-9C8D910BCB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10986" y="2205212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1"/>
    </mc:Choice>
    <mc:Fallback>
      <p:transition spd="slow" advTm="22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43" objId="2"/>
        <p14:stopEvt time="21522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555295" y="534109"/>
            <a:ext cx="10971300" cy="798900"/>
          </a:xfrm>
          <a:prstGeom prst="rect">
            <a:avLst/>
          </a:prstGeom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6. 기술 설명 - 음성 인식</a:t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500" y="3991025"/>
            <a:ext cx="5357093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025" y="1658075"/>
            <a:ext cx="5435699" cy="17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500" y="1493625"/>
            <a:ext cx="5519099" cy="20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6138" y="3940388"/>
            <a:ext cx="36480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2221975" y="3361150"/>
            <a:ext cx="14292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음성 데이터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8089375" y="3361150"/>
            <a:ext cx="23304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음성 특징 추출(MFCC)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8394175" y="6409150"/>
            <a:ext cx="23304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음성 표준화(FFT)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917175" y="6409150"/>
            <a:ext cx="23304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FFFFFF"/>
                </a:solidFill>
              </a:rPr>
              <a:t> 딥러닝 모델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22" name="Google Shape;222;p20"/>
          <p:cNvCxnSpPr>
            <a:endCxn id="216" idx="1"/>
          </p:cNvCxnSpPr>
          <p:nvPr/>
        </p:nvCxnSpPr>
        <p:spPr>
          <a:xfrm rot="10800000" flipH="1">
            <a:off x="5698800" y="2494487"/>
            <a:ext cx="758700" cy="15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0"/>
          <p:cNvCxnSpPr>
            <a:endCxn id="217" idx="0"/>
          </p:cNvCxnSpPr>
          <p:nvPr/>
        </p:nvCxnSpPr>
        <p:spPr>
          <a:xfrm>
            <a:off x="9118375" y="3743288"/>
            <a:ext cx="1800" cy="1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0"/>
          <p:cNvCxnSpPr>
            <a:stCxn id="217" idx="1"/>
            <a:endCxn id="214" idx="3"/>
          </p:cNvCxnSpPr>
          <p:nvPr/>
        </p:nvCxnSpPr>
        <p:spPr>
          <a:xfrm flipH="1">
            <a:off x="5779638" y="5092913"/>
            <a:ext cx="1516500" cy="50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D319851-4D07-4977-8033-DC61EFDF99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1513" y="5079632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4"/>
    </mc:Choice>
    <mc:Fallback>
      <p:transition spd="slow" advTm="3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08" objId="2"/>
        <p14:stopEvt time="32523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34" y="1337352"/>
            <a:ext cx="9141182" cy="364170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>
                <a:solidFill>
                  <a:srgbClr val="FFFFFF"/>
                </a:solidFill>
              </a:rPr>
              <a:t>6. 기술 설명 - 음성 합성 </a:t>
            </a:r>
            <a:endParaRPr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C2934D7-C2C8-4BF6-8A2F-D40CA65ECC9B}"/>
              </a:ext>
            </a:extLst>
          </p:cNvPr>
          <p:cNvSpPr/>
          <p:nvPr/>
        </p:nvSpPr>
        <p:spPr>
          <a:xfrm>
            <a:off x="2429711" y="1784402"/>
            <a:ext cx="2000522" cy="3191551"/>
          </a:xfrm>
          <a:prstGeom prst="ellipse">
            <a:avLst/>
          </a:prstGeom>
          <a:noFill/>
          <a:ln w="412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FEA24-D391-4D05-89D4-D2627BE56B96}"/>
              </a:ext>
            </a:extLst>
          </p:cNvPr>
          <p:cNvSpPr txBox="1"/>
          <p:nvPr/>
        </p:nvSpPr>
        <p:spPr>
          <a:xfrm>
            <a:off x="2899148" y="1479049"/>
            <a:ext cx="1098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Encoder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DF8BAD-CAB6-46BC-9ADD-7D0D7B768860}"/>
              </a:ext>
            </a:extLst>
          </p:cNvPr>
          <p:cNvSpPr/>
          <p:nvPr/>
        </p:nvSpPr>
        <p:spPr>
          <a:xfrm>
            <a:off x="4572001" y="2913181"/>
            <a:ext cx="1183758" cy="1033226"/>
          </a:xfrm>
          <a:prstGeom prst="ellipse">
            <a:avLst/>
          </a:prstGeom>
          <a:noFill/>
          <a:ln w="412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AD6AC-07F8-4AFC-9BF2-F07357483BBA}"/>
              </a:ext>
            </a:extLst>
          </p:cNvPr>
          <p:cNvSpPr txBox="1"/>
          <p:nvPr/>
        </p:nvSpPr>
        <p:spPr>
          <a:xfrm>
            <a:off x="4614531" y="2564163"/>
            <a:ext cx="1098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Attention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3021BD-6B83-4947-906D-AAF768F04B1E}"/>
              </a:ext>
            </a:extLst>
          </p:cNvPr>
          <p:cNvSpPr/>
          <p:nvPr/>
        </p:nvSpPr>
        <p:spPr>
          <a:xfrm>
            <a:off x="5842776" y="2564163"/>
            <a:ext cx="2911364" cy="2298460"/>
          </a:xfrm>
          <a:prstGeom prst="ellipse">
            <a:avLst/>
          </a:prstGeom>
          <a:noFill/>
          <a:ln w="412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774A0-7054-40BA-9348-BB305DCF2F33}"/>
              </a:ext>
            </a:extLst>
          </p:cNvPr>
          <p:cNvSpPr txBox="1"/>
          <p:nvPr/>
        </p:nvSpPr>
        <p:spPr>
          <a:xfrm>
            <a:off x="8249403" y="4575607"/>
            <a:ext cx="1098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Decoder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DC5DFF-2641-4FF5-845A-A09FD20A02AA}"/>
              </a:ext>
            </a:extLst>
          </p:cNvPr>
          <p:cNvSpPr/>
          <p:nvPr/>
        </p:nvSpPr>
        <p:spPr>
          <a:xfrm>
            <a:off x="6230864" y="1343156"/>
            <a:ext cx="2135187" cy="1125335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BD685-8CBB-467B-9307-E54E0B16FDD6}"/>
              </a:ext>
            </a:extLst>
          </p:cNvPr>
          <p:cNvSpPr txBox="1"/>
          <p:nvPr/>
        </p:nvSpPr>
        <p:spPr>
          <a:xfrm>
            <a:off x="5163880" y="1489092"/>
            <a:ext cx="1098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Vocoder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7789E0-6F7C-4611-93EC-36D18FCF2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8" y="5142059"/>
            <a:ext cx="6345371" cy="1631584"/>
          </a:xfrm>
          <a:prstGeom prst="rect">
            <a:avLst/>
          </a:prstGeom>
        </p:spPr>
      </p:pic>
      <p:pic>
        <p:nvPicPr>
          <p:cNvPr id="1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70AA66B-5889-4405-BD7E-A1BC8AB5D9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21863" y="2192659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1"/>
    </mc:Choice>
    <mc:Fallback>
      <p:transition spd="slow" advTm="2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0" objId="13"/>
        <p14:stopEvt time="23771" objId="1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dirty="0"/>
              <a:t>7. </a:t>
            </a:r>
            <a:r>
              <a:rPr lang="ko-KR" altLang="en-US" dirty="0"/>
              <a:t>향후 발전 가능성</a:t>
            </a:r>
            <a:endParaRPr dirty="0"/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2650" y="2672700"/>
            <a:ext cx="3810305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8835125" y="5253425"/>
            <a:ext cx="2378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/>
              <a:t>인공지능 스피커 버전으로 제품화 </a:t>
            </a:r>
            <a:r>
              <a:rPr lang="ko-KR" altLang="en-US" b="1" dirty="0"/>
              <a:t>가능성</a:t>
            </a:r>
            <a:endParaRPr b="1" dirty="0"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050" y="2672704"/>
            <a:ext cx="3491100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834125" y="5253425"/>
            <a:ext cx="2482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방대한 양의 </a:t>
            </a:r>
            <a:r>
              <a:rPr lang="ko-KR" b="1" dirty="0"/>
              <a:t>음성 데이</a:t>
            </a:r>
            <a:r>
              <a:rPr lang="ko-KR" altLang="en-US" b="1" dirty="0"/>
              <a:t>터 수집을 통한 완벽한 한국어 학습 가능성</a:t>
            </a:r>
            <a:endParaRPr b="1" dirty="0"/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8">
            <a:alphaModFix/>
          </a:blip>
          <a:srcRect r="-1327" b="2676"/>
          <a:stretch/>
        </p:blipFill>
        <p:spPr>
          <a:xfrm>
            <a:off x="4174010" y="2540200"/>
            <a:ext cx="3513788" cy="27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4689804" y="5294721"/>
            <a:ext cx="2482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/>
              <a:t>법률, 사업, 시각장애센터 자문</a:t>
            </a:r>
            <a:r>
              <a:rPr lang="ko-KR" altLang="en-US" b="1" dirty="0"/>
              <a:t>을 </a:t>
            </a:r>
            <a:r>
              <a:rPr lang="ko-KR" b="1" dirty="0"/>
              <a:t>받은 후 보완하여 출시</a:t>
            </a:r>
            <a:r>
              <a:rPr lang="en-US" altLang="ko-KR" b="1" dirty="0"/>
              <a:t> </a:t>
            </a:r>
            <a:r>
              <a:rPr lang="ko-KR" altLang="en-US" b="1" dirty="0"/>
              <a:t>가능성</a:t>
            </a:r>
            <a:endParaRPr b="1" dirty="0"/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2964162-3100-42CA-8BF2-94AA7E049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58413" y="1900274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48"/>
    </mc:Choice>
    <mc:Fallback>
      <p:transition spd="slow" advTm="1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1" objId="3"/>
        <p14:stopEvt time="16554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Arial"/>
              <a:buNone/>
            </a:pPr>
            <a:r>
              <a:rPr lang="ko-KR"/>
              <a:t>감사합니다.</a:t>
            </a:r>
            <a:endParaRPr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F23321F-A7A0-42DA-831A-5FE910D6BE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5762" y="1079178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2"/>
    </mc:Choice>
    <mc:Fallback>
      <p:transition spd="slow" advTm="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44" objId="2"/>
        <p14:stopEvt time="4095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/>
        </p:nvSpPr>
        <p:spPr>
          <a:xfrm>
            <a:off x="6383252" y="456500"/>
            <a:ext cx="375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6455246" y="1396802"/>
            <a:ext cx="5616600" cy="4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소개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 </a:t>
            </a:r>
            <a:r>
              <a:rPr lang="ko-KR" sz="2200" b="1" dirty="0">
                <a:solidFill>
                  <a:schemeClr val="lt1"/>
                </a:solidFill>
              </a:rPr>
              <a:t>기획 배경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 </a:t>
            </a:r>
            <a:r>
              <a:rPr lang="ko-KR" sz="2100" b="1" dirty="0">
                <a:solidFill>
                  <a:schemeClr val="lt1"/>
                </a:solidFill>
              </a:rPr>
              <a:t>음성선택형 AI </a:t>
            </a:r>
            <a:r>
              <a:rPr lang="ko-KR" sz="2100" b="1" dirty="0" err="1">
                <a:solidFill>
                  <a:schemeClr val="lt1"/>
                </a:solidFill>
              </a:rPr>
              <a:t>Text</a:t>
            </a:r>
            <a:r>
              <a:rPr lang="ko-KR" sz="2100" b="1" dirty="0">
                <a:solidFill>
                  <a:schemeClr val="lt1"/>
                </a:solidFill>
              </a:rPr>
              <a:t> </a:t>
            </a:r>
            <a:r>
              <a:rPr lang="ko-KR" sz="2100" b="1" dirty="0" err="1">
                <a:solidFill>
                  <a:schemeClr val="lt1"/>
                </a:solidFill>
              </a:rPr>
              <a:t>Reading</a:t>
            </a:r>
            <a:r>
              <a:rPr lang="ko-KR" sz="2100" b="1" dirty="0">
                <a:solidFill>
                  <a:schemeClr val="lt1"/>
                </a:solidFill>
              </a:rPr>
              <a:t> 시스템 목표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  </a:t>
            </a:r>
            <a:r>
              <a:rPr lang="ko-KR" sz="2100" b="1" dirty="0">
                <a:solidFill>
                  <a:schemeClr val="lt1"/>
                </a:solidFill>
              </a:rPr>
              <a:t>음성선택형 AI </a:t>
            </a:r>
            <a:r>
              <a:rPr lang="ko-KR" sz="2100" b="1" dirty="0" err="1">
                <a:solidFill>
                  <a:schemeClr val="lt1"/>
                </a:solidFill>
              </a:rPr>
              <a:t>Text</a:t>
            </a:r>
            <a:r>
              <a:rPr lang="ko-KR" sz="2100" b="1" dirty="0">
                <a:solidFill>
                  <a:schemeClr val="lt1"/>
                </a:solidFill>
              </a:rPr>
              <a:t> </a:t>
            </a:r>
            <a:r>
              <a:rPr lang="ko-KR" sz="2100" b="1" dirty="0" err="1">
                <a:solidFill>
                  <a:schemeClr val="lt1"/>
                </a:solidFill>
              </a:rPr>
              <a:t>Reading</a:t>
            </a:r>
            <a:r>
              <a:rPr lang="ko-KR" sz="2100" b="1" dirty="0">
                <a:solidFill>
                  <a:schemeClr val="lt1"/>
                </a:solidFill>
              </a:rPr>
              <a:t> 시스템 설명</a:t>
            </a:r>
            <a:endParaRPr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2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2200" b="1" dirty="0">
                <a:solidFill>
                  <a:schemeClr val="lt1"/>
                </a:solidFill>
              </a:rPr>
              <a:t>기술 설명</a:t>
            </a: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</a:rPr>
              <a:t>0</a:t>
            </a:r>
            <a:r>
              <a:rPr lang="en-US" altLang="ko-KR" sz="2200" b="1" dirty="0">
                <a:solidFill>
                  <a:schemeClr val="lt1"/>
                </a:solidFill>
              </a:rPr>
              <a:t>6</a:t>
            </a:r>
            <a:r>
              <a:rPr lang="ko-KR" sz="2200" b="1" dirty="0">
                <a:solidFill>
                  <a:schemeClr val="lt1"/>
                </a:solidFill>
              </a:rPr>
              <a:t>  앞으로의 계획</a:t>
            </a:r>
            <a:endParaRPr sz="2200" b="1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B14F509-5544-4380-93B3-BF5B5C1ADD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498" y="6132602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2"/>
    </mc:Choice>
    <mc:Fallback>
      <p:transition spd="slow" advTm="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02" objId="2"/>
        <p14:stopEvt time="4992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팀원</a:t>
            </a:r>
            <a:r>
              <a:rPr lang="ko-KR" dirty="0">
                <a:solidFill>
                  <a:srgbClr val="FFFFFF"/>
                </a:solidFill>
              </a:rPr>
              <a:t> 소개</a:t>
            </a:r>
            <a:endParaRPr dirty="0"/>
          </a:p>
        </p:txBody>
      </p:sp>
      <p:graphicFrame>
        <p:nvGraphicFramePr>
          <p:cNvPr id="71" name="Google Shape;71;p10"/>
          <p:cNvGraphicFramePr/>
          <p:nvPr>
            <p:extLst>
              <p:ext uri="{D42A27DB-BD31-4B8C-83A1-F6EECF244321}">
                <p14:modId xmlns:p14="http://schemas.microsoft.com/office/powerpoint/2010/main" val="4287166746"/>
              </p:ext>
            </p:extLst>
          </p:nvPr>
        </p:nvGraphicFramePr>
        <p:xfrm>
          <a:off x="1248835" y="1657719"/>
          <a:ext cx="8142938" cy="4329962"/>
        </p:xfrm>
        <a:graphic>
          <a:graphicData uri="http://schemas.openxmlformats.org/drawingml/2006/table">
            <a:tbl>
              <a:tblPr>
                <a:noFill/>
                <a:tableStyleId>{3E421EDF-605A-4C62-A352-B8D26B87D22B}</a:tableStyleId>
              </a:tblPr>
              <a:tblGrid>
                <a:gridCol w="117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4601">
                  <a:extLst>
                    <a:ext uri="{9D8B030D-6E8A-4147-A177-3AD203B41FA5}">
                      <a16:colId xmlns:a16="http://schemas.microsoft.com/office/drawing/2014/main" val="1243350484"/>
                    </a:ext>
                  </a:extLst>
                </a:gridCol>
              </a:tblGrid>
              <a:tr h="4041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3F3F3"/>
                          </a:solidFill>
                        </a:rPr>
                        <a:t>성명</a:t>
                      </a:r>
                      <a:endParaRPr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3F3F3"/>
                          </a:solidFill>
                        </a:rPr>
                        <a:t>학번</a:t>
                      </a:r>
                      <a:endParaRPr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3F3F3"/>
                          </a:solidFill>
                        </a:rPr>
                        <a:t>소속</a:t>
                      </a:r>
                      <a:endParaRPr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팀장 김승환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rgbClr val="FFFFFF"/>
                          </a:solidFill>
                        </a:rPr>
                        <a:t>20133204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국민대학교 소프트웨어학부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1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김병찬 </a:t>
                      </a:r>
                      <a:endParaRPr lang="en-US" altLang="ko-KR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>
                          <a:solidFill>
                            <a:srgbClr val="FFFFFF"/>
                          </a:solidFill>
                        </a:rPr>
                        <a:t>20133201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국민대학교 소프트웨어학부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1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>
                          <a:solidFill>
                            <a:srgbClr val="FFFFFF"/>
                          </a:solidFill>
                        </a:rPr>
                        <a:t>홍일권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20091296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국민대학교 소프트웨어학부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1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김태훈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20133215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국민대학교 소프트웨어학부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1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FFFFFF"/>
                          </a:solidFill>
                        </a:rPr>
                        <a:t>김영준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20133206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국민대학교 소프트웨어학부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421375"/>
                  </a:ext>
                </a:extLst>
              </a:tr>
            </a:tbl>
          </a:graphicData>
        </a:graphic>
      </p:graphicFrame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50E2F215-3E3E-4D14-954E-9412C03FCB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706" y="5987681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7"/>
    </mc:Choice>
    <mc:Fallback>
      <p:transition spd="slow" advTm="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71" objId="2"/>
        <p14:stopEvt time="4590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09525" y="189425"/>
            <a:ext cx="11367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/>
              <a:t>2. 기획 배경 - 시각 장애인들의 독서 문제점 인지</a:t>
            </a:r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925" y="1263525"/>
            <a:ext cx="10570300" cy="55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/>
        </p:nvSpPr>
        <p:spPr>
          <a:xfrm>
            <a:off x="0" y="5347625"/>
            <a:ext cx="114804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 b="1"/>
              <a:t>점자책:</a:t>
            </a:r>
            <a:r>
              <a:rPr lang="ko-KR" sz="1200"/>
              <a:t> 시각장애인을 위해 점자들로 구성한 책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 b="1"/>
              <a:t>낭독 봉사 청취:</a:t>
            </a:r>
            <a:r>
              <a:rPr lang="ko-KR" sz="1200"/>
              <a:t> 주로 도서관이나 복지관에서 자원 봉사자들을 모집하여 정해진 시간에 책을 읽어줌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 b="1"/>
              <a:t>독서 보조 기기: </a:t>
            </a:r>
            <a:r>
              <a:rPr lang="ko-KR" sz="1200"/>
              <a:t>기계음으로 저장된 도서를 읽어주거나 글자를 크게 확대시켜줌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 b="1"/>
              <a:t>음성 도서관:</a:t>
            </a:r>
            <a:r>
              <a:rPr lang="ko-KR" sz="1200"/>
              <a:t> 주로 스마트폰을 이용하여 접근할 수 있게 하며 원하는 책을 기계음으로 읽어줌</a:t>
            </a:r>
            <a:endParaRPr sz="1200"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EDD75D6-2C8E-45C4-8DE5-0DD8CF1482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9915" y="1520886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7"/>
    </mc:Choice>
    <mc:Fallback>
      <p:transition spd="slow" advTm="15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0" objId="2"/>
        <p14:stopEvt time="8837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/>
              <a:t>5. 시장의 크기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4158260" y="1989634"/>
            <a:ext cx="4680520" cy="32403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9169" y="4644996"/>
            <a:ext cx="4032510" cy="1890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9275355" y="3471363"/>
            <a:ext cx="1763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 장애인 독서 빈도</a:t>
            </a:r>
            <a:endParaRPr/>
          </a:p>
        </p:txBody>
      </p:sp>
      <p:pic>
        <p:nvPicPr>
          <p:cNvPr id="161" name="Google Shape;161;p17" title="Points scor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9750" y="1536825"/>
            <a:ext cx="4989306" cy="30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title="Points scored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375" y="1536825"/>
            <a:ext cx="4989300" cy="30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3285807" y="6541425"/>
            <a:ext cx="2398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2016년 국립 중앙 도서관</a:t>
            </a:r>
            <a:endParaRPr sz="1000"/>
          </a:p>
        </p:txBody>
      </p:sp>
      <p:sp>
        <p:nvSpPr>
          <p:cNvPr id="164" name="Google Shape;164;p17"/>
          <p:cNvSpPr txBox="1"/>
          <p:nvPr/>
        </p:nvSpPr>
        <p:spPr>
          <a:xfrm>
            <a:off x="9607100" y="4331625"/>
            <a:ext cx="176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201</a:t>
            </a:r>
            <a:r>
              <a:rPr lang="ko-KR" sz="1000">
                <a:solidFill>
                  <a:schemeClr val="dk1"/>
                </a:solidFill>
              </a:rPr>
              <a:t>7</a:t>
            </a: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년 </a:t>
            </a:r>
            <a:r>
              <a:rPr lang="ko-KR" sz="1000">
                <a:solidFill>
                  <a:schemeClr val="dk1"/>
                </a:solidFill>
              </a:rPr>
              <a:t>사회 조사</a:t>
            </a:r>
            <a:endParaRPr sz="1000"/>
          </a:p>
        </p:txBody>
      </p:sp>
      <p:sp>
        <p:nvSpPr>
          <p:cNvPr id="165" name="Google Shape;165;p17"/>
          <p:cNvSpPr/>
          <p:nvPr/>
        </p:nvSpPr>
        <p:spPr>
          <a:xfrm>
            <a:off x="5852850" y="4964550"/>
            <a:ext cx="5379000" cy="1576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◆ </a:t>
            </a:r>
            <a:r>
              <a:rPr lang="ko-KR"/>
              <a:t>시각장애인은 비시각장애인에 비해 독서 인구가 </a:t>
            </a:r>
            <a:r>
              <a:rPr lang="ko-KR" b="1"/>
              <a:t>22.4% 높음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◆ </a:t>
            </a:r>
            <a:r>
              <a:rPr lang="ko-KR"/>
              <a:t>시각장애인 독서 인구중</a:t>
            </a:r>
            <a:r>
              <a:rPr lang="ko-KR" b="1"/>
              <a:t> 36.9%는 매일 독서하며 27.9%는 주 1회 이상 독서하여 독서 빈도 또한 높음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◆ 현재 시각 장애인 인구는 25만명 정도</a:t>
            </a:r>
            <a:endParaRPr b="1"/>
          </a:p>
        </p:txBody>
      </p:sp>
      <p:sp>
        <p:nvSpPr>
          <p:cNvPr id="166" name="Google Shape;166;p17"/>
          <p:cNvSpPr/>
          <p:nvPr/>
        </p:nvSpPr>
        <p:spPr>
          <a:xfrm>
            <a:off x="5339600" y="4113675"/>
            <a:ext cx="2112300" cy="10056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3F3F3"/>
                </a:solidFill>
              </a:rPr>
              <a:t>Point</a:t>
            </a:r>
            <a:endParaRPr sz="2400">
              <a:solidFill>
                <a:srgbClr val="F3F3F3"/>
              </a:solidFill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38EC6E0-2DA4-44F0-8662-2687B9E9A0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32655" y="1635862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053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92"/>
    </mc:Choice>
    <mc:Fallback>
      <p:transition spd="slow" advTm="21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1" objId="3"/>
        <p14:stopEvt time="17820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>
                <a:solidFill>
                  <a:srgbClr val="FFFFFF"/>
                </a:solidFill>
              </a:rPr>
              <a:t>3. 음성선택형 AI Text Reading 시스템</a:t>
            </a:r>
            <a:r>
              <a:rPr lang="ko-KR">
                <a:solidFill>
                  <a:schemeClr val="lt1"/>
                </a:solidFill>
              </a:rPr>
              <a:t> 목표</a:t>
            </a:r>
            <a:endParaRPr/>
          </a:p>
        </p:txBody>
      </p:sp>
      <p:grpSp>
        <p:nvGrpSpPr>
          <p:cNvPr id="85" name="Google Shape;85;p12"/>
          <p:cNvGrpSpPr/>
          <p:nvPr/>
        </p:nvGrpSpPr>
        <p:grpSpPr>
          <a:xfrm>
            <a:off x="7126359" y="1854925"/>
            <a:ext cx="1453500" cy="1490400"/>
            <a:chOff x="5181702" y="1334075"/>
            <a:chExt cx="1453500" cy="1490400"/>
          </a:xfrm>
        </p:grpSpPr>
        <p:sp>
          <p:nvSpPr>
            <p:cNvPr id="86" name="Google Shape;86;p12"/>
            <p:cNvSpPr/>
            <p:nvPr/>
          </p:nvSpPr>
          <p:spPr>
            <a:xfrm>
              <a:off x="5181702" y="1334075"/>
              <a:ext cx="1453500" cy="149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26862"/>
                    <a:pt x="26862" y="0"/>
                    <a:pt x="60000" y="0"/>
                  </a:cubicBezTo>
                  <a:cubicBezTo>
                    <a:pt x="93137" y="0"/>
                    <a:pt x="120000" y="26862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2" y="120000"/>
                    <a:pt x="0" y="93137"/>
                    <a:pt x="0" y="60000"/>
                  </a:cubicBezTo>
                  <a:close/>
                </a:path>
              </a:pathLst>
            </a:custGeom>
            <a:solidFill>
              <a:srgbClr val="32AEB8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17675" tIns="217675" rIns="217675" bIns="21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5400000" flipH="1">
              <a:off x="5652313" y="1797398"/>
              <a:ext cx="534000" cy="5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114" y="23995"/>
                  </a:moveTo>
                  <a:lnTo>
                    <a:pt x="26681" y="59999"/>
                  </a:lnTo>
                  <a:lnTo>
                    <a:pt x="52114" y="96003"/>
                  </a:lnTo>
                  <a:lnTo>
                    <a:pt x="25433" y="96003"/>
                  </a:lnTo>
                  <a:lnTo>
                    <a:pt x="0" y="59999"/>
                  </a:lnTo>
                  <a:lnTo>
                    <a:pt x="25433" y="23995"/>
                  </a:lnTo>
                  <a:close/>
                  <a:moveTo>
                    <a:pt x="119999" y="60000"/>
                  </a:moveTo>
                  <a:lnTo>
                    <a:pt x="76696" y="120000"/>
                  </a:lnTo>
                  <a:lnTo>
                    <a:pt x="71450" y="112731"/>
                  </a:lnTo>
                  <a:lnTo>
                    <a:pt x="44503" y="112731"/>
                  </a:lnTo>
                  <a:cubicBezTo>
                    <a:pt x="43660" y="114688"/>
                    <a:pt x="41587" y="116065"/>
                    <a:pt x="39167" y="116065"/>
                  </a:cubicBezTo>
                  <a:cubicBezTo>
                    <a:pt x="37038" y="116065"/>
                    <a:pt x="35178" y="115000"/>
                    <a:pt x="34259" y="113372"/>
                  </a:cubicBezTo>
                  <a:lnTo>
                    <a:pt x="12122" y="117398"/>
                  </a:lnTo>
                  <a:lnTo>
                    <a:pt x="12122" y="104063"/>
                  </a:lnTo>
                  <a:lnTo>
                    <a:pt x="34259" y="108089"/>
                  </a:lnTo>
                  <a:cubicBezTo>
                    <a:pt x="35178" y="106461"/>
                    <a:pt x="37038" y="105397"/>
                    <a:pt x="39167" y="105397"/>
                  </a:cubicBezTo>
                  <a:cubicBezTo>
                    <a:pt x="41587" y="105397"/>
                    <a:pt x="43660" y="106773"/>
                    <a:pt x="44503" y="108730"/>
                  </a:cubicBezTo>
                  <a:lnTo>
                    <a:pt x="68563" y="108730"/>
                  </a:lnTo>
                  <a:lnTo>
                    <a:pt x="33393" y="60000"/>
                  </a:lnTo>
                  <a:lnTo>
                    <a:pt x="766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88" name="Google Shape;88;p12"/>
          <p:cNvSpPr/>
          <p:nvPr/>
        </p:nvSpPr>
        <p:spPr>
          <a:xfrm>
            <a:off x="3533336" y="5316877"/>
            <a:ext cx="1453500" cy="149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2372086" y="1874188"/>
            <a:ext cx="1453500" cy="149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8457822" y="1671347"/>
            <a:ext cx="4096612" cy="37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FFFFFF"/>
                </a:solidFill>
              </a:rPr>
              <a:t>음성 인식을 통한 쉬운 접근성	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207275" y="4419600"/>
            <a:ext cx="4069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FFFFF"/>
                </a:solidFill>
              </a:rPr>
              <a:t>8시간 분량의 음성 데이터 학습: 텍스트 -&gt; 음성 자동변환 지원</a:t>
            </a:r>
            <a:endParaRPr sz="1800" b="1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FFFFF"/>
                </a:solidFill>
              </a:rPr>
              <a:t>(기본으로 연예인, 성우 목소리 지원) 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93" name="Google Shape;93;p12"/>
          <p:cNvGrpSpPr/>
          <p:nvPr/>
        </p:nvGrpSpPr>
        <p:grpSpPr>
          <a:xfrm>
            <a:off x="5102285" y="3273657"/>
            <a:ext cx="1735043" cy="1832745"/>
            <a:chOff x="5334102" y="3270069"/>
            <a:chExt cx="1453500" cy="1490400"/>
          </a:xfrm>
        </p:grpSpPr>
        <p:sp>
          <p:nvSpPr>
            <p:cNvPr id="94" name="Google Shape;94;p12"/>
            <p:cNvSpPr/>
            <p:nvPr/>
          </p:nvSpPr>
          <p:spPr>
            <a:xfrm>
              <a:off x="5334102" y="3270069"/>
              <a:ext cx="1453500" cy="149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26862"/>
                    <a:pt x="26862" y="0"/>
                    <a:pt x="60000" y="0"/>
                  </a:cubicBezTo>
                  <a:cubicBezTo>
                    <a:pt x="93137" y="0"/>
                    <a:pt x="120000" y="26862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2" y="120000"/>
                    <a:pt x="0" y="93137"/>
                    <a:pt x="0" y="60000"/>
                  </a:cubicBezTo>
                  <a:close/>
                </a:path>
              </a:pathLst>
            </a:custGeom>
            <a:solidFill>
              <a:srgbClr val="F2A40D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17675" tIns="217675" rIns="217675" bIns="21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 flipH="1">
              <a:off x="5824146" y="3788018"/>
              <a:ext cx="473400" cy="45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392" y="109921"/>
                  </a:moveTo>
                  <a:cubicBezTo>
                    <a:pt x="58392" y="109945"/>
                    <a:pt x="61607" y="110494"/>
                    <a:pt x="61607" y="109921"/>
                  </a:cubicBezTo>
                  <a:lnTo>
                    <a:pt x="61607" y="109851"/>
                  </a:lnTo>
                  <a:cubicBezTo>
                    <a:pt x="80929" y="103093"/>
                    <a:pt x="90538" y="98937"/>
                    <a:pt x="110790" y="107213"/>
                  </a:cubicBezTo>
                  <a:lnTo>
                    <a:pt x="111142" y="20850"/>
                  </a:lnTo>
                  <a:lnTo>
                    <a:pt x="105743" y="20850"/>
                  </a:lnTo>
                  <a:cubicBezTo>
                    <a:pt x="105821" y="46504"/>
                    <a:pt x="105899" y="72157"/>
                    <a:pt x="105976" y="97811"/>
                  </a:cubicBezTo>
                  <a:cubicBezTo>
                    <a:pt x="91995" y="91718"/>
                    <a:pt x="76016" y="96522"/>
                    <a:pt x="61607" y="109411"/>
                  </a:cubicBezTo>
                  <a:lnTo>
                    <a:pt x="61607" y="20850"/>
                  </a:lnTo>
                  <a:lnTo>
                    <a:pt x="61607" y="17030"/>
                  </a:lnTo>
                  <a:lnTo>
                    <a:pt x="61607" y="15907"/>
                  </a:lnTo>
                  <a:cubicBezTo>
                    <a:pt x="70238" y="5918"/>
                    <a:pt x="78364" y="83"/>
                    <a:pt x="89113" y="0"/>
                  </a:cubicBezTo>
                  <a:cubicBezTo>
                    <a:pt x="93999" y="-36"/>
                    <a:pt x="99427" y="1114"/>
                    <a:pt x="105691" y="3604"/>
                  </a:cubicBezTo>
                  <a:cubicBezTo>
                    <a:pt x="105705" y="8079"/>
                    <a:pt x="105718" y="12555"/>
                    <a:pt x="105732" y="17030"/>
                  </a:cubicBezTo>
                  <a:lnTo>
                    <a:pt x="115580" y="16954"/>
                  </a:lnTo>
                  <a:lnTo>
                    <a:pt x="115580" y="29213"/>
                  </a:lnTo>
                  <a:lnTo>
                    <a:pt x="120000" y="2921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29213"/>
                  </a:lnTo>
                  <a:lnTo>
                    <a:pt x="3795" y="29213"/>
                  </a:lnTo>
                  <a:lnTo>
                    <a:pt x="3795" y="16954"/>
                  </a:lnTo>
                  <a:lnTo>
                    <a:pt x="14267" y="17030"/>
                  </a:lnTo>
                  <a:cubicBezTo>
                    <a:pt x="14281" y="12555"/>
                    <a:pt x="14294" y="8079"/>
                    <a:pt x="14308" y="3604"/>
                  </a:cubicBezTo>
                  <a:cubicBezTo>
                    <a:pt x="20572" y="1114"/>
                    <a:pt x="26000" y="-36"/>
                    <a:pt x="30886" y="0"/>
                  </a:cubicBezTo>
                  <a:cubicBezTo>
                    <a:pt x="41635" y="83"/>
                    <a:pt x="49761" y="5918"/>
                    <a:pt x="58392" y="15907"/>
                  </a:cubicBezTo>
                  <a:lnTo>
                    <a:pt x="58392" y="17030"/>
                  </a:lnTo>
                  <a:lnTo>
                    <a:pt x="58392" y="20850"/>
                  </a:lnTo>
                  <a:lnTo>
                    <a:pt x="58392" y="109411"/>
                  </a:lnTo>
                  <a:cubicBezTo>
                    <a:pt x="43983" y="96522"/>
                    <a:pt x="28004" y="91718"/>
                    <a:pt x="14023" y="97811"/>
                  </a:cubicBezTo>
                  <a:lnTo>
                    <a:pt x="14256" y="20850"/>
                  </a:lnTo>
                  <a:lnTo>
                    <a:pt x="8857" y="20850"/>
                  </a:lnTo>
                  <a:lnTo>
                    <a:pt x="8504" y="106459"/>
                  </a:lnTo>
                  <a:cubicBezTo>
                    <a:pt x="28638" y="97578"/>
                    <a:pt x="40064" y="103903"/>
                    <a:pt x="58392" y="1098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" name="Google Shape;97;p12"/>
          <p:cNvCxnSpPr/>
          <p:nvPr/>
        </p:nvCxnSpPr>
        <p:spPr>
          <a:xfrm rot="10800000" flipH="1">
            <a:off x="4665250" y="4757300"/>
            <a:ext cx="627000" cy="673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2"/>
          <p:cNvCxnSpPr/>
          <p:nvPr/>
        </p:nvCxnSpPr>
        <p:spPr>
          <a:xfrm>
            <a:off x="3817025" y="2876600"/>
            <a:ext cx="1475100" cy="7836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2"/>
          <p:cNvSpPr txBox="1"/>
          <p:nvPr/>
        </p:nvSpPr>
        <p:spPr>
          <a:xfrm>
            <a:off x="87925" y="1438950"/>
            <a:ext cx="32043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</a:rPr>
              <a:t>평점, 리뷰 등 공유 시스템과 책 추천 시스템</a:t>
            </a:r>
            <a:endParaRPr/>
          </a:p>
        </p:txBody>
      </p:sp>
      <p:cxnSp>
        <p:nvCxnSpPr>
          <p:cNvPr id="100" name="Google Shape;100;p12"/>
          <p:cNvCxnSpPr/>
          <p:nvPr/>
        </p:nvCxnSpPr>
        <p:spPr>
          <a:xfrm flipH="1">
            <a:off x="6695692" y="2949558"/>
            <a:ext cx="480600" cy="7410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2"/>
          <p:cNvSpPr/>
          <p:nvPr/>
        </p:nvSpPr>
        <p:spPr>
          <a:xfrm rot="-359523">
            <a:off x="2733575" y="2220764"/>
            <a:ext cx="796049" cy="79727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0445" y="0"/>
                </a:moveTo>
                <a:cubicBezTo>
                  <a:pt x="58212" y="0"/>
                  <a:pt x="64508" y="6287"/>
                  <a:pt x="64508" y="14044"/>
                </a:cubicBezTo>
                <a:cubicBezTo>
                  <a:pt x="64508" y="19722"/>
                  <a:pt x="61134" y="24614"/>
                  <a:pt x="56264" y="26797"/>
                </a:cubicBezTo>
                <a:lnTo>
                  <a:pt x="59790" y="43434"/>
                </a:lnTo>
                <a:cubicBezTo>
                  <a:pt x="59949" y="43388"/>
                  <a:pt x="60110" y="43385"/>
                  <a:pt x="60272" y="43385"/>
                </a:cubicBezTo>
                <a:cubicBezTo>
                  <a:pt x="68039" y="43385"/>
                  <a:pt x="74335" y="49673"/>
                  <a:pt x="74335" y="57430"/>
                </a:cubicBezTo>
                <a:lnTo>
                  <a:pt x="74274" y="58247"/>
                </a:lnTo>
                <a:lnTo>
                  <a:pt x="93973" y="63598"/>
                </a:lnTo>
                <a:cubicBezTo>
                  <a:pt x="96404" y="59541"/>
                  <a:pt x="100855" y="56851"/>
                  <a:pt x="105936" y="56851"/>
                </a:cubicBezTo>
                <a:cubicBezTo>
                  <a:pt x="113703" y="56851"/>
                  <a:pt x="120000" y="63138"/>
                  <a:pt x="120000" y="70895"/>
                </a:cubicBezTo>
                <a:cubicBezTo>
                  <a:pt x="120000" y="78651"/>
                  <a:pt x="113703" y="84939"/>
                  <a:pt x="105936" y="84939"/>
                </a:cubicBezTo>
                <a:cubicBezTo>
                  <a:pt x="98169" y="84939"/>
                  <a:pt x="91872" y="78651"/>
                  <a:pt x="91872" y="70895"/>
                </a:cubicBezTo>
                <a:lnTo>
                  <a:pt x="92101" y="68634"/>
                </a:lnTo>
                <a:lnTo>
                  <a:pt x="72842" y="63402"/>
                </a:lnTo>
                <a:cubicBezTo>
                  <a:pt x="71533" y="66478"/>
                  <a:pt x="69046" y="68895"/>
                  <a:pt x="65979" y="70244"/>
                </a:cubicBezTo>
                <a:lnTo>
                  <a:pt x="70997" y="92092"/>
                </a:lnTo>
                <a:cubicBezTo>
                  <a:pt x="77919" y="92912"/>
                  <a:pt x="83262" y="98810"/>
                  <a:pt x="83262" y="105955"/>
                </a:cubicBezTo>
                <a:cubicBezTo>
                  <a:pt x="83262" y="113712"/>
                  <a:pt x="76965" y="120000"/>
                  <a:pt x="69198" y="120000"/>
                </a:cubicBezTo>
                <a:cubicBezTo>
                  <a:pt x="61431" y="120000"/>
                  <a:pt x="55135" y="113712"/>
                  <a:pt x="55135" y="105955"/>
                </a:cubicBezTo>
                <a:cubicBezTo>
                  <a:pt x="55135" y="99453"/>
                  <a:pt x="59559" y="93983"/>
                  <a:pt x="65581" y="92439"/>
                </a:cubicBezTo>
                <a:lnTo>
                  <a:pt x="60753" y="71425"/>
                </a:lnTo>
                <a:cubicBezTo>
                  <a:pt x="60594" y="71471"/>
                  <a:pt x="60433" y="71474"/>
                  <a:pt x="60272" y="71474"/>
                </a:cubicBezTo>
                <a:cubicBezTo>
                  <a:pt x="54863" y="71474"/>
                  <a:pt x="50167" y="68424"/>
                  <a:pt x="47871" y="63923"/>
                </a:cubicBezTo>
                <a:lnTo>
                  <a:pt x="27028" y="72469"/>
                </a:lnTo>
                <a:cubicBezTo>
                  <a:pt x="27736" y="74143"/>
                  <a:pt x="28127" y="75984"/>
                  <a:pt x="28127" y="77915"/>
                </a:cubicBezTo>
                <a:cubicBezTo>
                  <a:pt x="28127" y="85672"/>
                  <a:pt x="21830" y="91960"/>
                  <a:pt x="14063" y="91960"/>
                </a:cubicBezTo>
                <a:cubicBezTo>
                  <a:pt x="6296" y="91960"/>
                  <a:pt x="0" y="85672"/>
                  <a:pt x="0" y="77915"/>
                </a:cubicBezTo>
                <a:cubicBezTo>
                  <a:pt x="0" y="70159"/>
                  <a:pt x="6296" y="63871"/>
                  <a:pt x="14063" y="63871"/>
                </a:cubicBezTo>
                <a:cubicBezTo>
                  <a:pt x="17924" y="63871"/>
                  <a:pt x="21421" y="65425"/>
                  <a:pt x="23958" y="67944"/>
                </a:cubicBezTo>
                <a:lnTo>
                  <a:pt x="46343" y="58766"/>
                </a:lnTo>
                <a:cubicBezTo>
                  <a:pt x="46230" y="58331"/>
                  <a:pt x="46208" y="57883"/>
                  <a:pt x="46208" y="57430"/>
                </a:cubicBezTo>
                <a:cubicBezTo>
                  <a:pt x="46208" y="51706"/>
                  <a:pt x="49637" y="46782"/>
                  <a:pt x="54564" y="44616"/>
                </a:cubicBezTo>
                <a:lnTo>
                  <a:pt x="51049" y="28027"/>
                </a:lnTo>
                <a:cubicBezTo>
                  <a:pt x="50850" y="28084"/>
                  <a:pt x="50648" y="28088"/>
                  <a:pt x="50445" y="28088"/>
                </a:cubicBezTo>
                <a:cubicBezTo>
                  <a:pt x="42678" y="28088"/>
                  <a:pt x="36381" y="21800"/>
                  <a:pt x="36381" y="14044"/>
                </a:cubicBezTo>
                <a:cubicBezTo>
                  <a:pt x="36381" y="6287"/>
                  <a:pt x="42678" y="0"/>
                  <a:pt x="50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4316400" y="6190376"/>
            <a:ext cx="255600" cy="2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/>
          <p:nvPr/>
        </p:nvSpPr>
        <p:spPr>
          <a:xfrm>
            <a:off x="3910775" y="5552775"/>
            <a:ext cx="321600" cy="62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7867"/>
                </a:moveTo>
                <a:cubicBezTo>
                  <a:pt x="120000" y="72150"/>
                  <a:pt x="96265" y="83970"/>
                  <a:pt x="65609" y="85194"/>
                </a:cubicBezTo>
                <a:lnTo>
                  <a:pt x="65609" y="102745"/>
                </a:lnTo>
                <a:cubicBezTo>
                  <a:pt x="70247" y="102825"/>
                  <a:pt x="74831" y="103150"/>
                  <a:pt x="79257" y="103653"/>
                </a:cubicBezTo>
                <a:cubicBezTo>
                  <a:pt x="100705" y="106093"/>
                  <a:pt x="115005" y="112305"/>
                  <a:pt x="115227" y="119280"/>
                </a:cubicBezTo>
                <a:lnTo>
                  <a:pt x="4620" y="120000"/>
                </a:lnTo>
                <a:cubicBezTo>
                  <a:pt x="3851" y="112900"/>
                  <a:pt x="17773" y="106416"/>
                  <a:pt x="39430" y="103786"/>
                </a:cubicBezTo>
                <a:cubicBezTo>
                  <a:pt x="44201" y="103207"/>
                  <a:pt x="49172" y="102838"/>
                  <a:pt x="54210" y="102749"/>
                </a:cubicBezTo>
                <a:lnTo>
                  <a:pt x="54210" y="85188"/>
                </a:lnTo>
                <a:cubicBezTo>
                  <a:pt x="25517" y="84062"/>
                  <a:pt x="2283" y="73513"/>
                  <a:pt x="0" y="59995"/>
                </a:cubicBezTo>
                <a:lnTo>
                  <a:pt x="11429" y="59589"/>
                </a:lnTo>
                <a:cubicBezTo>
                  <a:pt x="13447" y="71536"/>
                  <a:pt x="35684" y="80616"/>
                  <a:pt x="61789" y="80153"/>
                </a:cubicBezTo>
                <a:cubicBezTo>
                  <a:pt x="87894" y="79690"/>
                  <a:pt x="108536" y="69849"/>
                  <a:pt x="108536" y="57867"/>
                </a:cubicBezTo>
                <a:close/>
                <a:moveTo>
                  <a:pt x="59910" y="0"/>
                </a:moveTo>
                <a:cubicBezTo>
                  <a:pt x="79503" y="0"/>
                  <a:pt x="95386" y="7284"/>
                  <a:pt x="95386" y="16271"/>
                </a:cubicBezTo>
                <a:lnTo>
                  <a:pt x="95386" y="58076"/>
                </a:lnTo>
                <a:cubicBezTo>
                  <a:pt x="95386" y="67062"/>
                  <a:pt x="79503" y="74347"/>
                  <a:pt x="59910" y="74347"/>
                </a:cubicBezTo>
                <a:cubicBezTo>
                  <a:pt x="40317" y="74347"/>
                  <a:pt x="24434" y="67062"/>
                  <a:pt x="24434" y="58076"/>
                </a:cubicBezTo>
                <a:lnTo>
                  <a:pt x="24434" y="16271"/>
                </a:lnTo>
                <a:cubicBezTo>
                  <a:pt x="24434" y="7284"/>
                  <a:pt x="40317" y="0"/>
                  <a:pt x="599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6502026" y="5273475"/>
            <a:ext cx="5375100" cy="903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학습 필요, 지루함, 제한적인 정보 접근 문제 해결!</a:t>
            </a:r>
            <a:endParaRPr sz="1800" b="1"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1F7E82D-2A41-4EF8-9A5D-4F7126A086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19624" y="3504179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5"/>
    </mc:Choice>
    <mc:Fallback>
      <p:transition spd="slow" advTm="2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99" objId="2"/>
        <p14:stopEvt time="20874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dirty="0"/>
              <a:t>4. 음성선택형 AI </a:t>
            </a:r>
            <a:r>
              <a:rPr lang="ko-KR" dirty="0" err="1"/>
              <a:t>Text</a:t>
            </a:r>
            <a:r>
              <a:rPr lang="ko-KR" dirty="0"/>
              <a:t> </a:t>
            </a:r>
            <a:r>
              <a:rPr lang="ko-KR" dirty="0" err="1"/>
              <a:t>Reading</a:t>
            </a:r>
            <a:r>
              <a:rPr lang="ko-KR" dirty="0"/>
              <a:t> 시스템 </a:t>
            </a:r>
            <a:r>
              <a:rPr lang="ko-KR" altLang="en-US" dirty="0"/>
              <a:t>목표</a:t>
            </a:r>
            <a:endParaRPr dirty="0"/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6">
            <a:alphaModFix/>
          </a:blip>
          <a:srcRect t="2444" b="2453"/>
          <a:stretch/>
        </p:blipFill>
        <p:spPr>
          <a:xfrm>
            <a:off x="3337212" y="1342600"/>
            <a:ext cx="2736779" cy="4853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7">
            <a:alphaModFix/>
          </a:blip>
          <a:srcRect t="1437" b="1447"/>
          <a:stretch/>
        </p:blipFill>
        <p:spPr>
          <a:xfrm>
            <a:off x="294800" y="1342607"/>
            <a:ext cx="2678689" cy="4853687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8">
            <a:alphaModFix/>
          </a:blip>
          <a:srcRect t="2909" b="2919"/>
          <a:stretch/>
        </p:blipFill>
        <p:spPr>
          <a:xfrm>
            <a:off x="6369075" y="1342600"/>
            <a:ext cx="2759700" cy="48536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" name="Google Shape;122;p14"/>
          <p:cNvSpPr txBox="1"/>
          <p:nvPr/>
        </p:nvSpPr>
        <p:spPr>
          <a:xfrm>
            <a:off x="294800" y="6331875"/>
            <a:ext cx="26787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추천 탭 메인화면</a:t>
            </a:r>
            <a:endParaRPr b="1"/>
          </a:p>
        </p:txBody>
      </p:sp>
      <p:sp>
        <p:nvSpPr>
          <p:cNvPr id="123" name="Google Shape;123;p14"/>
          <p:cNvSpPr txBox="1"/>
          <p:nvPr/>
        </p:nvSpPr>
        <p:spPr>
          <a:xfrm>
            <a:off x="3337263" y="6331875"/>
            <a:ext cx="27369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음성 인식 및 분석</a:t>
            </a:r>
            <a:endParaRPr b="1"/>
          </a:p>
        </p:txBody>
      </p:sp>
      <p:sp>
        <p:nvSpPr>
          <p:cNvPr id="124" name="Google Shape;124;p14"/>
          <p:cNvSpPr txBox="1"/>
          <p:nvPr/>
        </p:nvSpPr>
        <p:spPr>
          <a:xfrm>
            <a:off x="6369075" y="6331875"/>
            <a:ext cx="27597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추천 탭 상세화면</a:t>
            </a:r>
            <a:endParaRPr b="1"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9">
            <a:alphaModFix/>
          </a:blip>
          <a:srcRect l="485" r="485"/>
          <a:stretch/>
        </p:blipFill>
        <p:spPr>
          <a:xfrm>
            <a:off x="9489725" y="1342600"/>
            <a:ext cx="2547099" cy="485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9423850" y="6331875"/>
            <a:ext cx="26130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1"/>
              <a:t>텍스트 읽기</a:t>
            </a:r>
            <a:endParaRPr b="1"/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3C814EA-B61F-43B7-A479-F3B3DBB0E7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74492" y="581787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3"/>
    </mc:Choice>
    <mc:Fallback>
      <p:transition spd="slow" advTm="7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02" objId="3"/>
        <p14:stopEvt time="5139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dirty="0"/>
              <a:t>4. 음성선택형 AI </a:t>
            </a:r>
            <a:r>
              <a:rPr lang="ko-KR" dirty="0" err="1"/>
              <a:t>Text</a:t>
            </a:r>
            <a:r>
              <a:rPr lang="ko-KR" dirty="0"/>
              <a:t> </a:t>
            </a:r>
            <a:r>
              <a:rPr lang="ko-KR" dirty="0" err="1"/>
              <a:t>Reading</a:t>
            </a:r>
            <a:r>
              <a:rPr lang="ko-KR" dirty="0"/>
              <a:t> 시스템 </a:t>
            </a:r>
            <a:r>
              <a:rPr lang="ko-KR" altLang="en-US" dirty="0"/>
              <a:t>목표</a:t>
            </a:r>
            <a:endParaRPr dirty="0"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t="2615" b="2606"/>
          <a:stretch/>
        </p:blipFill>
        <p:spPr>
          <a:xfrm>
            <a:off x="3337212" y="1342600"/>
            <a:ext cx="2736779" cy="48536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t="1588" b="1578"/>
          <a:stretch/>
        </p:blipFill>
        <p:spPr>
          <a:xfrm>
            <a:off x="294800" y="1342607"/>
            <a:ext cx="2678689" cy="485368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5">
            <a:alphaModFix/>
          </a:blip>
          <a:srcRect t="3122" b="3122"/>
          <a:stretch/>
        </p:blipFill>
        <p:spPr>
          <a:xfrm>
            <a:off x="6369075" y="1342600"/>
            <a:ext cx="2759700" cy="485369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15"/>
          <p:cNvSpPr txBox="1"/>
          <p:nvPr/>
        </p:nvSpPr>
        <p:spPr>
          <a:xfrm>
            <a:off x="294800" y="6325859"/>
            <a:ext cx="26787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보기 탭 메인화면</a:t>
            </a:r>
            <a:endParaRPr b="1"/>
          </a:p>
        </p:txBody>
      </p:sp>
      <p:sp>
        <p:nvSpPr>
          <p:cNvPr id="136" name="Google Shape;136;p15"/>
          <p:cNvSpPr txBox="1"/>
          <p:nvPr/>
        </p:nvSpPr>
        <p:spPr>
          <a:xfrm>
            <a:off x="3337263" y="6331875"/>
            <a:ext cx="27369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보기 탭 읽은 책 상세화면 (1)</a:t>
            </a:r>
            <a:endParaRPr b="1"/>
          </a:p>
        </p:txBody>
      </p:sp>
      <p:sp>
        <p:nvSpPr>
          <p:cNvPr id="137" name="Google Shape;137;p15"/>
          <p:cNvSpPr txBox="1"/>
          <p:nvPr/>
        </p:nvSpPr>
        <p:spPr>
          <a:xfrm>
            <a:off x="6369075" y="6331875"/>
            <a:ext cx="27597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보기 탭 읽은 책 상세화면 (2)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6">
            <a:alphaModFix/>
          </a:blip>
          <a:srcRect l="903" r="893"/>
          <a:stretch/>
        </p:blipFill>
        <p:spPr>
          <a:xfrm>
            <a:off x="9489725" y="1342600"/>
            <a:ext cx="2547099" cy="485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9423850" y="6331875"/>
            <a:ext cx="2613000" cy="35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보기 탭 읽은 책 상세화면 (3)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0"/>
    </mc:Choice>
    <mc:Fallback>
      <p:transition spd="slow" advTm="546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18"/>
          <p:cNvCxnSpPr>
            <a:endCxn id="173" idx="3"/>
          </p:cNvCxnSpPr>
          <p:nvPr/>
        </p:nvCxnSpPr>
        <p:spPr>
          <a:xfrm rot="10800000" flipH="1">
            <a:off x="3326778" y="3006559"/>
            <a:ext cx="3189600" cy="10698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18"/>
          <p:cNvCxnSpPr/>
          <p:nvPr/>
        </p:nvCxnSpPr>
        <p:spPr>
          <a:xfrm rot="10800000" flipH="1">
            <a:off x="3707803" y="3411630"/>
            <a:ext cx="5143500" cy="5886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3707803" y="4000230"/>
            <a:ext cx="5724000" cy="8466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3707803" y="4000230"/>
            <a:ext cx="2695200" cy="13272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177" name="Google Shape;177;p18"/>
          <p:cNvSpPr/>
          <p:nvPr/>
        </p:nvSpPr>
        <p:spPr>
          <a:xfrm>
            <a:off x="791500" y="2039600"/>
            <a:ext cx="4414200" cy="4221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DD2D9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6265515" y="1488600"/>
            <a:ext cx="1713000" cy="1778400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8594711" y="1857709"/>
            <a:ext cx="1754100" cy="1821000"/>
          </a:xfrm>
          <a:prstGeom prst="ellipse">
            <a:avLst/>
          </a:prstGeom>
          <a:solidFill>
            <a:srgbClr val="0DD2D9"/>
          </a:solidFill>
          <a:ln w="63500" cap="flat" cmpd="sng">
            <a:solidFill>
              <a:srgbClr val="0D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6362350" y="4698200"/>
            <a:ext cx="2289000" cy="2161200"/>
          </a:xfrm>
          <a:prstGeom prst="ellipse">
            <a:avLst/>
          </a:prstGeom>
          <a:solidFill>
            <a:srgbClr val="FFFFFF"/>
          </a:solidFill>
          <a:ln w="63500" cap="flat" cmpd="sng">
            <a:solidFill>
              <a:srgbClr val="0D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9431673" y="3624482"/>
            <a:ext cx="2355000" cy="244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0DD2D9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427" y="3276550"/>
            <a:ext cx="3189600" cy="113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6987" y="2148600"/>
            <a:ext cx="691327" cy="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7700" y="2573328"/>
            <a:ext cx="434800" cy="4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64600" y="4148525"/>
            <a:ext cx="691325" cy="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3200" y="4160571"/>
            <a:ext cx="8466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48800" y="5061499"/>
            <a:ext cx="8466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78250" y="2442000"/>
            <a:ext cx="987000" cy="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9127700" y="1857700"/>
            <a:ext cx="987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</a:rPr>
              <a:t>IOT</a:t>
            </a:r>
            <a:endParaRPr sz="2400" b="1"/>
          </a:p>
        </p:txBody>
      </p:sp>
      <p:sp>
        <p:nvSpPr>
          <p:cNvPr id="189" name="Google Shape;189;p18"/>
          <p:cNvSpPr txBox="1"/>
          <p:nvPr/>
        </p:nvSpPr>
        <p:spPr>
          <a:xfrm>
            <a:off x="6586975" y="1588775"/>
            <a:ext cx="15633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</a:rPr>
              <a:t>Moblie</a:t>
            </a:r>
            <a:endParaRPr sz="2400"/>
          </a:p>
        </p:txBody>
      </p:sp>
      <p:sp>
        <p:nvSpPr>
          <p:cNvPr id="190" name="Google Shape;190;p18"/>
          <p:cNvSpPr txBox="1"/>
          <p:nvPr/>
        </p:nvSpPr>
        <p:spPr>
          <a:xfrm>
            <a:off x="9914250" y="3640638"/>
            <a:ext cx="15633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0DD2D9"/>
                </a:solidFill>
              </a:rPr>
              <a:t>Desktop</a:t>
            </a:r>
            <a:endParaRPr sz="2400" b="1">
              <a:solidFill>
                <a:srgbClr val="0DD2D9"/>
              </a:solidFill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3288" y="5281275"/>
            <a:ext cx="798900" cy="7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 flipH="1">
            <a:off x="7601900" y="5384124"/>
            <a:ext cx="593199" cy="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25725" y="5908095"/>
            <a:ext cx="593199" cy="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6799650" y="4846825"/>
            <a:ext cx="1563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DD2D9"/>
                </a:solidFill>
              </a:rPr>
              <a:t>Browser</a:t>
            </a:r>
            <a:endParaRPr/>
          </a:p>
        </p:txBody>
      </p:sp>
      <p:pic>
        <p:nvPicPr>
          <p:cNvPr id="195" name="Google Shape;195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71000" y="4409513"/>
            <a:ext cx="1713000" cy="92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6037650" y="2922425"/>
            <a:ext cx="58449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21625" y="4395803"/>
            <a:ext cx="846600" cy="95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94900" y="4701575"/>
            <a:ext cx="1153307" cy="4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1384800" y="2596025"/>
            <a:ext cx="35568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 err="1">
                <a:solidFill>
                  <a:srgbClr val="0DD2D9"/>
                </a:solidFill>
              </a:rPr>
              <a:t>Cross</a:t>
            </a:r>
            <a:r>
              <a:rPr lang="ko-KR" sz="3600" b="1" dirty="0">
                <a:solidFill>
                  <a:srgbClr val="0DD2D9"/>
                </a:solidFill>
              </a:rPr>
              <a:t> </a:t>
            </a:r>
            <a:r>
              <a:rPr lang="ko-KR" sz="3600" b="1" dirty="0" err="1">
                <a:solidFill>
                  <a:srgbClr val="0DD2D9"/>
                </a:solidFill>
              </a:rPr>
              <a:t>Platform</a:t>
            </a:r>
            <a:endParaRPr sz="3600" b="1" dirty="0">
              <a:solidFill>
                <a:srgbClr val="0DD2D9"/>
              </a:solidFill>
            </a:endParaRPr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>
                <a:solidFill>
                  <a:srgbClr val="FFFFFF"/>
                </a:solidFill>
              </a:rPr>
              <a:t>6. 기술 설명 -  Cross Platform </a:t>
            </a:r>
            <a:endParaRPr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07337DC-1FBF-498E-AF7F-66C82355D6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992200" y="1799113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2"/>
    </mc:Choice>
    <mc:Fallback>
      <p:transition spd="slow" advTm="1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46" objId="2"/>
        <p14:stopEvt time="13397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383</Words>
  <Application>Microsoft Office PowerPoint</Application>
  <PresentationFormat>사용자 지정</PresentationFormat>
  <Paragraphs>91</Paragraphs>
  <Slides>14</Slides>
  <Notes>14</Notes>
  <HiddenSlides>0</HiddenSlides>
  <MMClips>13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Arial</vt:lpstr>
      <vt:lpstr>Office 테마</vt:lpstr>
      <vt:lpstr>시각장애인을 위한 음성선택형  AI Text Reading 시스템</vt:lpstr>
      <vt:lpstr>PowerPoint 프레젠테이션</vt:lpstr>
      <vt:lpstr>1. 팀원 소개</vt:lpstr>
      <vt:lpstr>2. 기획 배경 - 시각 장애인들의 독서 문제점 인지</vt:lpstr>
      <vt:lpstr>5. 시장의 크기</vt:lpstr>
      <vt:lpstr>3. 음성선택형 AI Text Reading 시스템 목표</vt:lpstr>
      <vt:lpstr>4. 음성선택형 AI Text Reading 시스템 목표</vt:lpstr>
      <vt:lpstr>4. 음성선택형 AI Text Reading 시스템 목표</vt:lpstr>
      <vt:lpstr>6. 기술 설명 -  Cross Platform </vt:lpstr>
      <vt:lpstr>6. 기술 설명 - BackEnd</vt:lpstr>
      <vt:lpstr>6. 기술 설명 - 음성 인식</vt:lpstr>
      <vt:lpstr>6. 기술 설명 - 음성 합성 </vt:lpstr>
      <vt:lpstr>7. 향후 발전 가능성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시각장애인을 위한 음성선택형  AI Text Reading 시스템</dc:title>
  <cp:lastModifiedBy>hik</cp:lastModifiedBy>
  <cp:revision>26</cp:revision>
  <dcterms:modified xsi:type="dcterms:W3CDTF">2019-03-14T11:43:17Z</dcterms:modified>
</cp:coreProperties>
</file>